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9" r:id="rId2"/>
    <p:sldId id="261" r:id="rId3"/>
    <p:sldId id="263" r:id="rId4"/>
    <p:sldId id="262" r:id="rId5"/>
    <p:sldId id="265" r:id="rId6"/>
    <p:sldId id="286" r:id="rId7"/>
    <p:sldId id="287" r:id="rId8"/>
    <p:sldId id="288" r:id="rId9"/>
    <p:sldId id="289" r:id="rId10"/>
    <p:sldId id="266" r:id="rId11"/>
    <p:sldId id="267" r:id="rId12"/>
    <p:sldId id="268" r:id="rId13"/>
    <p:sldId id="290" r:id="rId14"/>
    <p:sldId id="269" r:id="rId15"/>
    <p:sldId id="270" r:id="rId16"/>
    <p:sldId id="291" r:id="rId17"/>
    <p:sldId id="276" r:id="rId18"/>
    <p:sldId id="277" r:id="rId19"/>
    <p:sldId id="281" r:id="rId20"/>
    <p:sldId id="280" r:id="rId21"/>
    <p:sldId id="282" r:id="rId22"/>
    <p:sldId id="283" r:id="rId23"/>
    <p:sldId id="284" r:id="rId24"/>
    <p:sldId id="285" r:id="rId25"/>
  </p:sldIdLst>
  <p:sldSz cx="12188825" cy="6858000"/>
  <p:notesSz cx="6858000" cy="9144000"/>
  <p:defaultTextStyle>
    <a:defPPr>
      <a:defRPr lang="zh-CN"/>
    </a:defPPr>
    <a:lvl1pPr marL="0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68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36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04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872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340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808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275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744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9"/>
  </p:normalViewPr>
  <p:slideViewPr>
    <p:cSldViewPr snapToGrid="0" snapToObjects="1">
      <p:cViewPr varScale="1">
        <p:scale>
          <a:sx n="108" d="100"/>
          <a:sy n="108" d="100"/>
        </p:scale>
        <p:origin x="-630" y="-84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5735B2-6BBF-4D29-88D3-2A4DAEA42B35}" type="datetimeFigureOut">
              <a:rPr lang="zh-CN" altLang="en-US" smtClean="0"/>
              <a:t>2017/8/31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838E-9396-4768-8150-4518C0917B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405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81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682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015-06-03_PerugiaFarmland_ROW7383193166_1920x1080 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267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015-06-03_PerugiaFarmland_ROW7383193166_1920x1080 3.jpg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4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96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"/>
            <a:ext cx="12188825" cy="6856215"/>
          </a:xfrm>
          <a:prstGeom prst="rect">
            <a:avLst/>
          </a:prstGeom>
          <a:solidFill>
            <a:schemeClr val="tx2">
              <a:alpha val="54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624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21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8724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3" r:id="rId5"/>
    <p:sldLayoutId id="2147483652" r:id="rId6"/>
    <p:sldLayoutId id="2147483651" r:id="rId7"/>
  </p:sldLayoutIdLst>
  <p:txStyles>
    <p:titleStyle>
      <a:lvl1pPr algn="ctr" defTabSz="609468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01" indent="-457101" algn="l" defTabSz="609468" rtl="0" eaLnBrk="1" latinLnBrk="0" hangingPunct="1">
        <a:spcBef>
          <a:spcPct val="20000"/>
        </a:spcBef>
        <a:buFont typeface="Arial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385" indent="-380917" algn="l" defTabSz="609468" rtl="0" eaLnBrk="1" latinLnBrk="0" hangingPunct="1">
        <a:spcBef>
          <a:spcPct val="20000"/>
        </a:spcBef>
        <a:buFont typeface="Arial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669" indent="-304735" algn="l" defTabSz="60946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139" indent="-304735" algn="l" defTabSz="609468" rtl="0" eaLnBrk="1" latinLnBrk="0" hangingPunct="1">
        <a:spcBef>
          <a:spcPct val="20000"/>
        </a:spcBef>
        <a:buFont typeface="Arial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605" indent="-304735" algn="l" defTabSz="609468" rtl="0" eaLnBrk="1" latinLnBrk="0" hangingPunct="1">
        <a:spcBef>
          <a:spcPct val="20000"/>
        </a:spcBef>
        <a:buFont typeface="Arial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073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541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009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477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68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36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04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872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40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808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75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744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goto-resource-release.png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715585" y="1709361"/>
            <a:ext cx="8762540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Salon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377134" y="5529011"/>
            <a:ext cx="2118058" cy="38471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1900" b="1" spc="300" dirty="0" err="1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ZiChen</a:t>
            </a:r>
            <a:r>
              <a:rPr lang="en-US" altLang="zh-HK" sz="19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HK" sz="1900" b="1" spc="300" dirty="0" err="1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Qian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Group 4"/>
          <p:cNvGrpSpPr>
            <a:grpSpLocks noChangeAspect="1"/>
          </p:cNvGrpSpPr>
          <p:nvPr/>
        </p:nvGrpSpPr>
        <p:grpSpPr bwMode="auto">
          <a:xfrm rot="19764056">
            <a:off x="1131298" y="104620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185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00200" y="1954352"/>
            <a:ext cx="8377436" cy="1052594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Pointer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Pointer to pointer.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void *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696915" y="3495617"/>
            <a:ext cx="8280721" cy="137268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endParaRPr lang="en-US" altLang="zh-CN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Provide cautions.</a:t>
            </a:r>
          </a:p>
          <a:p>
            <a:pPr>
              <a:lnSpc>
                <a:spcPct val="130000"/>
              </a:lnSpc>
            </a:pPr>
            <a:r>
              <a:rPr lang="en-US" altLang="zh-CN" sz="1600" dirty="0" err="1">
                <a:solidFill>
                  <a:srgbClr val="FFFFFF"/>
                </a:solidFill>
                <a:ea typeface="微软雅黑" panose="020B0503020204020204" pitchFamily="34" charset="-122"/>
              </a:rPr>
              <a:t>Infos</a:t>
            </a: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 deliver to compiler.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Prevent unexpected write.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2678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3029317" y="2578537"/>
            <a:ext cx="5894876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 Internal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396164" y="1915386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418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2099325" y="1215349"/>
            <a:ext cx="1567068" cy="169276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dirty="0">
                <a:solidFill>
                  <a:schemeClr val="bg1"/>
                </a:solidFill>
              </a:rPr>
              <a:t>Precompile.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Comment filter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Include file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Extend macro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5486820" y="2457698"/>
            <a:ext cx="1145037" cy="37715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dirty="0">
                <a:solidFill>
                  <a:schemeClr val="bg1"/>
                </a:solidFill>
              </a:rPr>
              <a:t>Compile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3251117" y="4579521"/>
            <a:ext cx="4503698" cy="137268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dirty="0">
                <a:solidFill>
                  <a:schemeClr val="bg1"/>
                </a:solidFill>
              </a:rPr>
              <a:t>Link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Symbol resolve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Relate memory position with symbol, modify the symbol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856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96915" y="1239715"/>
            <a:ext cx="45544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Object file</a:t>
            </a:r>
          </a:p>
          <a:p>
            <a:r>
              <a:rPr lang="en-US" altLang="zh-CN" sz="1600" dirty="0" err="1">
                <a:solidFill>
                  <a:srgbClr val="FFFFFF"/>
                </a:solidFill>
                <a:ea typeface="微软雅黑" panose="020B0503020204020204" pitchFamily="34" charset="-122"/>
              </a:rPr>
              <a:t>Relocatable</a:t>
            </a: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 object file</a:t>
            </a:r>
          </a:p>
          <a:p>
            <a:r>
              <a:rPr lang="en-US" altLang="zh-CN" sz="1600" dirty="0" err="1">
                <a:solidFill>
                  <a:srgbClr val="FFFFFF"/>
                </a:solidFill>
                <a:ea typeface="微软雅黑" panose="020B0503020204020204" pitchFamily="34" charset="-122"/>
              </a:rPr>
              <a:t>Excutable</a:t>
            </a: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 object file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Shared object file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6915" y="3765339"/>
            <a:ext cx="70250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Relocation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Relocate section, combine sections to large one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Relocate symbol cite, modify symbol address.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239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96916" y="1068197"/>
            <a:ext cx="2250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Structure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96916" y="2154115"/>
            <a:ext cx="1529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err="1">
                <a:solidFill>
                  <a:schemeClr val="bg1"/>
                </a:solidFill>
              </a:rPr>
              <a:t>struct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88323" y="3341077"/>
            <a:ext cx="50028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Memory </a:t>
            </a:r>
            <a:r>
              <a:rPr lang="en-US" altLang="zh-CN" sz="1600" b="1" dirty="0" smtClean="0">
                <a:solidFill>
                  <a:schemeClr val="bg1"/>
                </a:solidFill>
              </a:rPr>
              <a:t>alignment</a:t>
            </a:r>
            <a:endParaRPr lang="en-US" altLang="zh-CN" sz="1600" b="1" dirty="0">
              <a:solidFill>
                <a:schemeClr val="bg1"/>
              </a:solidFill>
            </a:endParaRP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v = (n + a - 1) &amp; ~(a - 1)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n a v  n a v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9 1 9   7 1 7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9 2 10 7 2 8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9 4 12 7 4 8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877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2231" y="1494692"/>
            <a:ext cx="53193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inline</a:t>
            </a:r>
          </a:p>
          <a:p>
            <a:r>
              <a:rPr lang="en-US" altLang="zh-CN" dirty="0"/>
              <a:t> </a:t>
            </a: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Extend in compile time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 Type check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 Complex sentence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 Judge by compiler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06209" y="4035668"/>
            <a:ext cx="25497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restrict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34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28802" y="1169377"/>
            <a:ext cx="4985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Static library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A collection of object code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Compiled into </a:t>
            </a:r>
            <a:r>
              <a:rPr lang="en-US" altLang="zh-CN" sz="1600" dirty="0" err="1">
                <a:solidFill>
                  <a:srgbClr val="FFFFFF"/>
                </a:solidFill>
                <a:ea typeface="微软雅黑" panose="020B0503020204020204" pitchFamily="34" charset="-122"/>
              </a:rPr>
              <a:t>relocalable</a:t>
            </a: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 file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12377" y="3631223"/>
            <a:ext cx="4976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</a:rPr>
              <a:t>Dynamic library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Load before program invoke.</a:t>
            </a:r>
          </a:p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One copy in memory.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229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3670904" y="3158888"/>
            <a:ext cx="5009662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 &amp; OS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958871" y="249573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609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2290219" y="2557840"/>
            <a:ext cx="1072439" cy="41241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Century Gothic"/>
                <a:ea typeface="微软雅黑"/>
              </a:rPr>
              <a:t>Linux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686151" y="2764050"/>
            <a:ext cx="1314849" cy="41241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Century Gothic"/>
                <a:ea typeface="微软雅黑"/>
              </a:rPr>
              <a:t>Windows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80119" y="3141972"/>
            <a:ext cx="1255125" cy="41241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Century Gothic"/>
                <a:ea typeface="微软雅黑"/>
              </a:rPr>
              <a:t>Mac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cxnSp>
        <p:nvCxnSpPr>
          <p:cNvPr id="3" name="直接箭头连接符 2"/>
          <p:cNvCxnSpPr/>
          <p:nvPr/>
        </p:nvCxnSpPr>
        <p:spPr>
          <a:xfrm flipV="1">
            <a:off x="3133835" y="2373549"/>
            <a:ext cx="1521070" cy="3905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V="1">
            <a:off x="4747224" y="2373550"/>
            <a:ext cx="338504" cy="7684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H="1" flipV="1">
            <a:off x="5639738" y="2373549"/>
            <a:ext cx="1204451" cy="3905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342776" y="1884340"/>
            <a:ext cx="21849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Century Gothic"/>
                <a:ea typeface="微软雅黑"/>
              </a:rPr>
              <a:t>C libraries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94370" y="3844163"/>
            <a:ext cx="1934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Century Gothic"/>
                <a:ea typeface="微软雅黑"/>
              </a:rPr>
              <a:t>System calls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63622" y="6314807"/>
            <a:ext cx="1705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Century Gothic"/>
                <a:ea typeface="微软雅黑"/>
              </a:rPr>
              <a:t>Hardware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85728" y="4609099"/>
            <a:ext cx="19523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Century Gothic"/>
                <a:ea typeface="微软雅黑"/>
              </a:rPr>
              <a:t>Kernel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35569" y="5503985"/>
            <a:ext cx="16809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Century Gothic"/>
                <a:ea typeface="微软雅黑"/>
              </a:rPr>
              <a:t>HAL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10253" y="527538"/>
            <a:ext cx="41278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Century Gothic"/>
                <a:ea typeface="微软雅黑"/>
              </a:rPr>
              <a:t>Application framework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cxnSp>
        <p:nvCxnSpPr>
          <p:cNvPr id="19" name="直接箭头连接符 18"/>
          <p:cNvCxnSpPr/>
          <p:nvPr/>
        </p:nvCxnSpPr>
        <p:spPr>
          <a:xfrm flipH="1" flipV="1">
            <a:off x="3631223" y="5965650"/>
            <a:ext cx="444799" cy="3491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4000500" y="5070764"/>
            <a:ext cx="1354015" cy="5826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flipH="1" flipV="1">
            <a:off x="4654905" y="4305828"/>
            <a:ext cx="550141" cy="3032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 flipH="1" flipV="1">
            <a:off x="2826438" y="3176469"/>
            <a:ext cx="1027184" cy="82403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V="1">
            <a:off x="4545623" y="3540084"/>
            <a:ext cx="0" cy="3040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V="1">
            <a:off x="5639738" y="3236006"/>
            <a:ext cx="1139131" cy="6081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H="1" flipV="1">
            <a:off x="4545623" y="1072662"/>
            <a:ext cx="428536" cy="7297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7605346" y="1547446"/>
            <a:ext cx="385982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API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POSIX API / Windows API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SCI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Software interrupt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HAL</a:t>
            </a:r>
          </a:p>
          <a:p>
            <a:r>
              <a:rPr lang="en-US" altLang="zh-CN" dirty="0" smtClean="0">
                <a:solidFill>
                  <a:schemeClr val="bg1"/>
                </a:solidFill>
              </a:rPr>
              <a:t>Hardware specification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80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2718060" y="2834760"/>
            <a:ext cx="7556623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 &amp; Compiler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084909" y="217160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092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3"/>
          <p:cNvCxnSpPr/>
          <p:nvPr/>
        </p:nvCxnSpPr>
        <p:spPr>
          <a:xfrm>
            <a:off x="4951492" y="1774567"/>
            <a:ext cx="0" cy="3386139"/>
          </a:xfrm>
          <a:prstGeom prst="line">
            <a:avLst/>
          </a:prstGeom>
          <a:ln>
            <a:solidFill>
              <a:srgbClr val="FFFF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195512" y="2038532"/>
            <a:ext cx="2948487" cy="58477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 Grammar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95512" y="2749033"/>
            <a:ext cx="2588002" cy="58477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 Internal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95512" y="3471126"/>
            <a:ext cx="2213690" cy="58477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 &amp; OS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95513" y="4181629"/>
            <a:ext cx="3678249" cy="58477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 &amp; Compiler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95512" y="4892129"/>
            <a:ext cx="2588003" cy="58477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32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Summary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18"/>
          <p:cNvGrpSpPr/>
          <p:nvPr/>
        </p:nvGrpSpPr>
        <p:grpSpPr>
          <a:xfrm>
            <a:off x="1635920" y="2197036"/>
            <a:ext cx="1947861" cy="1940713"/>
            <a:chOff x="1709739" y="2636838"/>
            <a:chExt cx="1590160" cy="1584325"/>
          </a:xfrm>
          <a:solidFill>
            <a:srgbClr val="FFFFFF"/>
          </a:solidFill>
          <a:effectLst/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281115" y="4137747"/>
            <a:ext cx="2657474" cy="5232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2800" b="1" spc="300" dirty="0">
                <a:solidFill>
                  <a:srgbClr val="FFFFFF"/>
                </a:solidFill>
                <a:ea typeface="微软雅黑" panose="020B0503020204020204" pitchFamily="34" charset="-122"/>
              </a:rPr>
              <a:t>CONTENTS</a:t>
            </a:r>
            <a:endParaRPr lang="zh-HK" altLang="en-US" sz="2800" b="1" spc="3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467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2539582" y="1613836"/>
            <a:ext cx="2246643" cy="30899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Clang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557856" y="994633"/>
            <a:ext cx="2171700" cy="32316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1500" b="1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Frontend</a:t>
            </a:r>
            <a:endParaRPr lang="zh-HK" altLang="en-US" sz="15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662629" y="1350921"/>
            <a:ext cx="1355204" cy="458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054029" y="2816652"/>
            <a:ext cx="2246643" cy="30899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lvl="0" algn="just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GCC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055153" y="2103050"/>
            <a:ext cx="2171700" cy="32316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1500" b="1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Integrate</a:t>
            </a:r>
            <a:endParaRPr lang="zh-HK" altLang="en-US" sz="15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159926" y="2459338"/>
            <a:ext cx="1355204" cy="458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559774" y="3973434"/>
            <a:ext cx="2246643" cy="30899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LLVM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578048" y="3354231"/>
            <a:ext cx="2171700" cy="32316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1500" b="1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Backend</a:t>
            </a:r>
            <a:endParaRPr lang="zh-HK" altLang="en-US" sz="15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682822" y="3710518"/>
            <a:ext cx="1355204" cy="458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6167625" y="5089107"/>
            <a:ext cx="2246643" cy="276997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r>
              <a:rPr lang="en-US" altLang="zh-HK" sz="1200" b="1" dirty="0">
                <a:solidFill>
                  <a:srgbClr val="FFFFFF"/>
                </a:solidFill>
                <a:ea typeface="微软雅黑" panose="020B0503020204020204" pitchFamily="34" charset="-122"/>
              </a:rPr>
              <a:t>SCC, LCC, TCC, MCC</a:t>
            </a:r>
            <a:endParaRPr lang="zh-HK" altLang="en-US" sz="12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185897" y="4469904"/>
            <a:ext cx="2171700" cy="32316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1500" b="1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MISC</a:t>
            </a:r>
            <a:endParaRPr lang="zh-HK" altLang="en-US" sz="15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290672" y="4826193"/>
            <a:ext cx="1355204" cy="458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67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53354" y="2215662"/>
            <a:ext cx="39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Compile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96054" y="3279532"/>
            <a:ext cx="39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Link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40115" y="4615962"/>
            <a:ext cx="3930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Load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09193" y="967154"/>
            <a:ext cx="1987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Precompile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30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3260129" y="2834760"/>
            <a:ext cx="5543184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Summary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626976" y="217160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450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73161" y="1402543"/>
            <a:ext cx="22068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Turing-complete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35670" y="1991629"/>
            <a:ext cx="16705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Powerful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35667" y="2844482"/>
            <a:ext cx="16705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Freedom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34806" y="3633687"/>
            <a:ext cx="1776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Simple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35667" y="4558981"/>
            <a:ext cx="15386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Flexible</a:t>
            </a:r>
            <a:endParaRPr lang="zh-CN" altLang="en-US" sz="16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828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3489394" y="1709361"/>
            <a:ext cx="5891997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all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1"/>
          <p:cNvSpPr txBox="1"/>
          <p:nvPr/>
        </p:nvSpPr>
        <p:spPr>
          <a:xfrm>
            <a:off x="2779257" y="5125357"/>
            <a:ext cx="2118058" cy="38471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1900" b="1" spc="300" dirty="0" err="1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ZiChen</a:t>
            </a:r>
            <a:r>
              <a:rPr lang="en-US" altLang="zh-HK" sz="1900" b="1" spc="3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HK" sz="1900" b="1" spc="300" dirty="0" err="1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Qian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133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3260129" y="2368480"/>
            <a:ext cx="6272945" cy="255454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 Grammar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626977" y="170532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20" name="矩形 19"/>
          <p:cNvSpPr/>
          <p:nvPr/>
        </p:nvSpPr>
        <p:spPr>
          <a:xfrm>
            <a:off x="2803154" y="204435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6228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28193" y="2108981"/>
            <a:ext cx="5207000" cy="41241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Data type, operator, and expression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731578" y="3096211"/>
            <a:ext cx="5207000" cy="377922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Century Gothic"/>
                <a:ea typeface="微软雅黑"/>
              </a:rPr>
              <a:t>Control structure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73317" y="4962673"/>
            <a:ext cx="1517430" cy="41241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Century Gothic"/>
                <a:ea typeface="微软雅黑"/>
              </a:rPr>
              <a:t>Memory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977763" y="4092234"/>
            <a:ext cx="1517430" cy="377922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Century Gothic"/>
                <a:ea typeface="微软雅黑"/>
              </a:rPr>
              <a:t>Function</a:t>
            </a:r>
            <a:endParaRPr lang="zh-CN" altLang="en-US" sz="1600" dirty="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423250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695394" y="929722"/>
            <a:ext cx="4942798" cy="732506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Data </a:t>
            </a:r>
            <a:r>
              <a:rPr lang="en-US" altLang="zh-CN" sz="1600" dirty="0" smtClean="0">
                <a:solidFill>
                  <a:schemeClr val="bg1"/>
                </a:solidFill>
              </a:rPr>
              <a:t>type</a:t>
            </a:r>
          </a:p>
          <a:p>
            <a:pPr>
              <a:lnSpc>
                <a:spcPct val="130000"/>
              </a:lnSpc>
            </a:pPr>
            <a:r>
              <a:rPr lang="en-US" altLang="zh-CN" sz="1600" dirty="0" err="1" smtClean="0">
                <a:solidFill>
                  <a:schemeClr val="bg1"/>
                </a:solidFill>
              </a:rPr>
              <a:t>Int</a:t>
            </a:r>
            <a:r>
              <a:rPr lang="en-US" altLang="zh-CN" sz="1600" dirty="0" smtClean="0">
                <a:solidFill>
                  <a:schemeClr val="bg1"/>
                </a:solidFill>
              </a:rPr>
              <a:t>, float, double, unsigned.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475014" y="3060027"/>
            <a:ext cx="1264040" cy="137268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Operator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 - * / %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&amp;, ++, --, etc.</a:t>
            </a:r>
            <a:endParaRPr lang="zh-CN" altLang="en-US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73652" y="5482741"/>
            <a:ext cx="4517194" cy="732506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Expression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End with semicolon</a:t>
            </a:r>
            <a:endParaRPr lang="zh-CN" altLang="en-US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1922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592209" y="1017645"/>
            <a:ext cx="5207000" cy="306557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2404" y="758504"/>
            <a:ext cx="1976217" cy="41241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Control structure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17513" y="3418048"/>
            <a:ext cx="5207000" cy="169276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err="1">
                <a:solidFill>
                  <a:schemeClr val="bg1"/>
                </a:solidFill>
              </a:rPr>
              <a:t>g</a:t>
            </a:r>
            <a:r>
              <a:rPr lang="en-US" altLang="zh-CN" sz="1600" dirty="0" err="1" smtClean="0">
                <a:solidFill>
                  <a:schemeClr val="bg1"/>
                </a:solidFill>
              </a:rPr>
              <a:t>oto</a:t>
            </a:r>
            <a:endParaRPr lang="en-US" altLang="zh-CN" sz="1600" dirty="0" smtClean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The essence of control structure</a:t>
            </a:r>
            <a:endParaRPr lang="en-US" altLang="zh-CN" sz="1600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  <a:hlinkClick r:id="rId2" action="ppaction://hlinkfile"/>
              </a:rPr>
              <a:t>Resource release</a:t>
            </a:r>
            <a:r>
              <a:rPr lang="en-US" altLang="zh-CN" sz="1600" dirty="0" smtClean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zh-CN" sz="1600" dirty="0" err="1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grep</a:t>
            </a:r>
            <a:r>
              <a:rPr lang="en-US" altLang="zh-CN" sz="16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goto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./ -</a:t>
            </a:r>
            <a:r>
              <a:rPr lang="en-US" altLang="zh-CN" sz="16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-l | </a:t>
            </a:r>
            <a:r>
              <a:rPr lang="en-US" altLang="zh-CN" sz="16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xargs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-i </a:t>
            </a:r>
            <a:r>
              <a:rPr lang="en-US" altLang="zh-CN" sz="16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grep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"free(" -</a:t>
            </a:r>
            <a:r>
              <a:rPr lang="en-US" altLang="zh-CN" sz="16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rn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-l {} | </a:t>
            </a:r>
            <a:r>
              <a:rPr lang="en-US" altLang="zh-CN" sz="1600" dirty="0" err="1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grep</a:t>
            </a: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mm</a:t>
            </a:r>
            <a:endParaRPr lang="zh-CN" altLang="en-US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980321" y="1650794"/>
            <a:ext cx="2503756" cy="1052594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if, else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while, do while, for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switch</a:t>
            </a:r>
          </a:p>
        </p:txBody>
      </p:sp>
      <p:sp>
        <p:nvSpPr>
          <p:cNvPr id="9" name="矩形 8"/>
          <p:cNvSpPr/>
          <p:nvPr/>
        </p:nvSpPr>
        <p:spPr>
          <a:xfrm>
            <a:off x="5725843" y="5317188"/>
            <a:ext cx="5305669" cy="41241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Note: So called `structured programming standard’.</a:t>
            </a:r>
            <a:endParaRPr lang="zh-CN" altLang="en-US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824513" y="988931"/>
            <a:ext cx="5207000" cy="3613295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</a:rPr>
              <a:t>Optimize</a:t>
            </a:r>
          </a:p>
          <a:p>
            <a:pPr>
              <a:lnSpc>
                <a:spcPct val="130000"/>
              </a:lnSpc>
            </a:pPr>
            <a:r>
              <a:rPr lang="en-US" altLang="zh-CN" sz="1600" i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Expression optimize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 Shift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 Constant fold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Formula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Storage</a:t>
            </a:r>
            <a:endParaRPr lang="en-US" altLang="zh-CN" sz="1600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i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Branch optimize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Change order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 Use switch</a:t>
            </a:r>
          </a:p>
          <a:p>
            <a:pPr>
              <a:lnSpc>
                <a:spcPct val="130000"/>
              </a:lnSpc>
            </a:pPr>
            <a:r>
              <a:rPr lang="en-US" altLang="zh-CN" sz="1600" i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Loop optimize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</a:rPr>
              <a:t>Calculate once</a:t>
            </a:r>
          </a:p>
        </p:txBody>
      </p:sp>
    </p:spTree>
    <p:extLst>
      <p:ext uri="{BB962C8B-B14F-4D97-AF65-F5344CB8AC3E}">
        <p14:creationId xmlns:p14="http://schemas.microsoft.com/office/powerpoint/2010/main" val="428544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592208" y="1017645"/>
            <a:ext cx="4353715" cy="137268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Function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Machine instruction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Function name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A pointer to a address of code section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475013" y="2693774"/>
            <a:ext cx="6275655" cy="732506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Stack frame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Stack top to return address, fade away after procedure over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59352" y="4216649"/>
            <a:ext cx="5207000" cy="1692769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Procedure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1.Load parameters to stack.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2.Load value of register.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3.Load return address.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4.Jump.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33746" y="5083946"/>
            <a:ext cx="4440118" cy="1052594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</a:rPr>
              <a:t>Optimize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Calculate once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Storage(loop variable, memory or register?)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44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695394" y="929722"/>
            <a:ext cx="1364329" cy="377922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Memory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954216" y="2107438"/>
            <a:ext cx="7869116" cy="137268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auto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register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extern, extension of global variable to EOF(action scope, but not lifecycle).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Volatile, cannot be a global variable.</a:t>
            </a:r>
          </a:p>
        </p:txBody>
      </p:sp>
      <p:sp>
        <p:nvSpPr>
          <p:cNvPr id="7" name="矩形 6"/>
          <p:cNvSpPr/>
          <p:nvPr/>
        </p:nvSpPr>
        <p:spPr>
          <a:xfrm>
            <a:off x="1251585" y="3820995"/>
            <a:ext cx="8675956" cy="2332944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dirty="0">
                <a:solidFill>
                  <a:schemeClr val="bg1"/>
                </a:solidFill>
              </a:rPr>
              <a:t>Static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In data section.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Restriction </a:t>
            </a:r>
            <a:r>
              <a:rPr lang="en-US" altLang="zh-CN" sz="1600" dirty="0">
                <a:solidFill>
                  <a:schemeClr val="bg1"/>
                </a:solidFill>
              </a:rPr>
              <a:t>to file action scope or compound </a:t>
            </a:r>
            <a:r>
              <a:rPr lang="en-US" altLang="zh-CN" sz="1600" dirty="0" smtClean="0">
                <a:solidFill>
                  <a:schemeClr val="bg1"/>
                </a:solidFill>
              </a:rPr>
              <a:t>sentence.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For global variable: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No change for lifecycle, action scope shrinking.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For local variable: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</a:rPr>
              <a:t>No change for </a:t>
            </a:r>
            <a:r>
              <a:rPr lang="en-US" altLang="zh-CN" sz="1600" dirty="0" smtClean="0">
                <a:solidFill>
                  <a:schemeClr val="bg1"/>
                </a:solidFill>
              </a:rPr>
              <a:t>action scope, lifecycle extend.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89563" y="502709"/>
            <a:ext cx="4090768" cy="1052594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b="1" dirty="0">
                <a:solidFill>
                  <a:schemeClr val="bg1"/>
                </a:solidFill>
              </a:rPr>
              <a:t>Variable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Global, data section(Initialize value)</a:t>
            </a:r>
            <a:endParaRPr lang="en-US" altLang="zh-CN" sz="1600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Local, stack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41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00200" y="1954352"/>
            <a:ext cx="8377436" cy="2012857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Variable argument</a:t>
            </a:r>
            <a:endParaRPr lang="en-US" altLang="zh-CN" sz="1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Implement of a variable argument function.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Implement of </a:t>
            </a:r>
            <a:r>
              <a:rPr lang="en-US" altLang="zh-CN" sz="1600" dirty="0" err="1" smtClean="0">
                <a:solidFill>
                  <a:srgbClr val="FFFFFF"/>
                </a:solidFill>
                <a:ea typeface="微软雅黑" panose="020B0503020204020204" pitchFamily="34" charset="-122"/>
              </a:rPr>
              <a:t>printf</a:t>
            </a:r>
            <a:endParaRPr lang="en-US" altLang="zh-CN" sz="1600" dirty="0" smtClean="0">
              <a:solidFill>
                <a:srgbClr val="FFFFFF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Lack of argument circumstance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rgbClr val="FFFFFF"/>
                </a:solidFill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Integer argument</a:t>
            </a:r>
          </a:p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 String argument</a:t>
            </a:r>
          </a:p>
        </p:txBody>
      </p:sp>
    </p:spTree>
    <p:extLst>
      <p:ext uri="{BB962C8B-B14F-4D97-AF65-F5344CB8AC3E}">
        <p14:creationId xmlns:p14="http://schemas.microsoft.com/office/powerpoint/2010/main" val="4046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模板网-WWW.1PPT.COM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3421</TotalTime>
  <Words>583</Words>
  <Application>Microsoft Office PowerPoint</Application>
  <PresentationFormat>自定义</PresentationFormat>
  <Paragraphs>166</Paragraphs>
  <Slides>24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第一PPT模板网-WWW.1PPT.COM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第一PPT模板网-WWW.1PPT.COM</dc:creator>
  <cp:keywords/>
  <dc:description>第一PPT模板网-WWW.1PPT.COM</dc:description>
  <cp:lastModifiedBy>钱子晨</cp:lastModifiedBy>
  <cp:revision>115</cp:revision>
  <dcterms:created xsi:type="dcterms:W3CDTF">2015-07-02T02:13:33Z</dcterms:created>
  <dcterms:modified xsi:type="dcterms:W3CDTF">2017-08-31T10:09:25Z</dcterms:modified>
  <cp:category>第一PPT模板网-WWW.1PPT.COM</cp:category>
</cp:coreProperties>
</file>

<file path=docProps/thumbnail.jpeg>
</file>